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5143500" cx="9144000"/>
  <p:notesSz cx="6858000" cy="9144000"/>
  <p:embeddedFontLst>
    <p:embeddedFont>
      <p:font typeface="Nunito"/>
      <p:regular r:id="rId60"/>
      <p:bold r:id="rId61"/>
      <p:italic r:id="rId62"/>
      <p:boldItalic r:id="rId63"/>
    </p:embeddedFont>
    <p:embeddedFont>
      <p:font typeface="Maven Pro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E895AD-6FEB-406F-BDE4-8795F523C87D}">
  <a:tblStyle styleId="{F1E895AD-6FEB-406F-BDE4-8795F523C8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Nunito-italic.fntdata"/><Relationship Id="rId61" Type="http://schemas.openxmlformats.org/officeDocument/2006/relationships/font" Target="fonts/Nunito-bold.fntdata"/><Relationship Id="rId20" Type="http://schemas.openxmlformats.org/officeDocument/2006/relationships/slide" Target="slides/slide14.xml"/><Relationship Id="rId64" Type="http://schemas.openxmlformats.org/officeDocument/2006/relationships/font" Target="fonts/MavenPro-regular.fntdata"/><Relationship Id="rId63" Type="http://schemas.openxmlformats.org/officeDocument/2006/relationships/font" Target="fonts/Nuni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MavenPro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unito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afd2d9baf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afd2d9baf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afd2d9baf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afd2d9baf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afd2d9baf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afd2d9baf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b07c47bd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b07c47bd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b07c47bd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b07c47bd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afd2d9baf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afd2d9baf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b07c47bd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b07c47b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afd2d9baf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afd2d9baf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afd2d9baf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afd2d9baf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afd2d9baf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afd2d9baf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62865a57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b62865a57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afd2d9ba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afd2d9ba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b07c47bd2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b07c47bd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b07c47bd2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b07c47bd2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b07c47bd2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b07c47bd2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07c47bd2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07c47bd2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b07c47bd2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b07c47bd2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b07c47bd2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b07c47bd2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b07c47bd2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b07c47bd2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9498b49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9498b49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9498b49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59498b49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afd2d9ba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afd2d9ba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 sign, default password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9498b49b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9498b49b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9498b49b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9498b49b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9498b49b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9498b49b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9498b49b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9498b49b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9498b49b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9498b49b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9498b49be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9498b49be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front page support files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9498b49be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9498b49be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9498b49be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9498b49be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9498b49be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59498b49be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User-agent:googlebot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9498b49b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9498b49b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9498b49be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9498b49b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9498b49b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59498b49b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9498b49b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9498b49b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9498b49b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9498b49b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9498b49be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59498b49be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9498b49be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9498b49be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9498b49be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9498b49b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9498b49be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9498b49b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9498b49be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9498b49be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9498b49be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9498b49be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9498b49be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9498b49be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afd2d9ba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afd2d9ba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59498b49be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59498b49be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b643fe1c5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b643fe1c5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afd2d9ba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afd2d9ba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afd2d9baf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afd2d9ba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afd2d9baf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afd2d9baf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afd2d9baf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afd2d9baf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afd2d9ba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afd2d9ba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⇒ Easy life, story of Amish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afd2d9baf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afd2d9baf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55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abhishek@gmail.com" TargetMode="External"/><Relationship Id="rId4" Type="http://schemas.openxmlformats.org/officeDocument/2006/relationships/hyperlink" Target="mailto:abhishek@gmail.com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5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exploit-db.com/google-hacking-database" TargetMode="External"/><Relationship Id="rId4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exploit-db.com/google-hacking-database" TargetMode="External"/><Relationship Id="rId4" Type="http://schemas.openxmlformats.org/officeDocument/2006/relationships/hyperlink" Target="https://github.com/humblelad/Shodan-Dorks" TargetMode="External"/><Relationship Id="rId5" Type="http://schemas.openxmlformats.org/officeDocument/2006/relationships/hyperlink" Target="https://github.com/techgaun/github-dorks" TargetMode="External"/><Relationship Id="rId6" Type="http://schemas.openxmlformats.org/officeDocument/2006/relationships/hyperlink" Target="https://github.com/gwen001/github-search/blob/master/dorks.txt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hyperlink" Target="mailto:Pandeyabhishek1103@gmail.com" TargetMode="External"/><Relationship Id="rId4" Type="http://schemas.openxmlformats.org/officeDocument/2006/relationships/hyperlink" Target="https://in.linkedin.com/in/abhishekpandey1103" TargetMode="External"/><Relationship Id="rId5" Type="http://schemas.openxmlformats.org/officeDocument/2006/relationships/image" Target="../media/image60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Dorking &amp; Shodan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339125"/>
            <a:ext cx="73737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Abhishek Pandey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Exploring the world of Cyber Security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9" name="Google Shape;279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168"/>
            <a:ext cx="9144000" cy="395341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 txBox="1"/>
          <p:nvPr/>
        </p:nvSpPr>
        <p:spPr>
          <a:xfrm>
            <a:off x="225325" y="183175"/>
            <a:ext cx="8701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00"/>
                </a:highlight>
              </a:rPr>
              <a:t>https://www.google.com/search?</a:t>
            </a:r>
            <a:r>
              <a:rPr lang="en">
                <a:highlight>
                  <a:srgbClr val="FF0000"/>
                </a:highlight>
              </a:rPr>
              <a:t>newwindow=1</a:t>
            </a:r>
            <a:r>
              <a:rPr lang="en" sz="1100"/>
              <a:t>&amp;rlz=1C1CHBF_enIN845IN845&amp;biw=1366&amp;bih=576&amp;ei=si32XPPcHaO1mgf9qryADA&amp;q=</a:t>
            </a:r>
            <a:r>
              <a:rPr lang="en" sz="1100">
                <a:highlight>
                  <a:srgbClr val="FF0000"/>
                </a:highlight>
              </a:rPr>
              <a:t>john+wick</a:t>
            </a:r>
            <a:r>
              <a:rPr lang="en" sz="1100"/>
              <a:t>&amp;oq=john+w&amp;gs_l=psy-ab.1.0.0i131l7j0j0i131l2.1797.3973..6138...0.0..0.674.1680.0j4j4-1j1....2..0....1..gws-wiz.......0i71j0i67j0i131i67.2NEATCbAE1I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ctrTitle"/>
          </p:nvPr>
        </p:nvSpPr>
        <p:spPr>
          <a:xfrm>
            <a:off x="139600" y="0"/>
            <a:ext cx="8754900" cy="8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https://www.google.ca/preferences?</a:t>
            </a:r>
            <a:r>
              <a:rPr lang="en" sz="2400">
                <a:highlight>
                  <a:srgbClr val="FF0000"/>
                </a:highlight>
              </a:rPr>
              <a:t>hl=en</a:t>
            </a:r>
            <a:endParaRPr sz="2400">
              <a:highlight>
                <a:srgbClr val="FF0000"/>
              </a:highlight>
            </a:endParaRPr>
          </a:p>
        </p:txBody>
      </p:sp>
      <p:sp>
        <p:nvSpPr>
          <p:cNvPr id="357" name="Google Shape;357;p2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" name="Google Shape;3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8275"/>
            <a:ext cx="9144001" cy="41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" name="Google Shape;3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0" y="-12925"/>
            <a:ext cx="9123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7"/>
          <p:cNvSpPr txBox="1"/>
          <p:nvPr>
            <p:ph type="ctrTitle"/>
          </p:nvPr>
        </p:nvSpPr>
        <p:spPr>
          <a:xfrm>
            <a:off x="824000" y="221650"/>
            <a:ext cx="7845300" cy="10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Operators</a:t>
            </a:r>
            <a:endParaRPr/>
          </a:p>
        </p:txBody>
      </p:sp>
      <p:sp>
        <p:nvSpPr>
          <p:cNvPr id="387" name="Google Shape;387;p27"/>
          <p:cNvSpPr txBox="1"/>
          <p:nvPr>
            <p:ph idx="1" type="subTitle"/>
          </p:nvPr>
        </p:nvSpPr>
        <p:spPr>
          <a:xfrm>
            <a:off x="824000" y="1463900"/>
            <a:ext cx="4255500" cy="3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aven Pro"/>
                <a:ea typeface="Maven Pro"/>
                <a:cs typeface="Maven Pro"/>
                <a:sym typeface="Maven Pro"/>
              </a:rPr>
              <a:t>A+B		A-B		A|B</a:t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aven Pro"/>
                <a:ea typeface="Maven Pro"/>
                <a:cs typeface="Maven Pro"/>
                <a:sym typeface="Maven Pro"/>
              </a:rPr>
              <a:t>1..10</a:t>
            </a:r>
            <a:r>
              <a:rPr b="1" lang="en" sz="2400">
                <a:latin typeface="Maven Pro"/>
                <a:ea typeface="Maven Pro"/>
                <a:cs typeface="Maven Pro"/>
                <a:sym typeface="Maven Pro"/>
              </a:rPr>
              <a:t> 		A * C		“A B C”</a:t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aven Pro"/>
                <a:ea typeface="Maven Pro"/>
                <a:cs typeface="Maven Pro"/>
                <a:sym typeface="Maven Pro"/>
              </a:rPr>
              <a:t>ABC = Variables</a:t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+“mahatma” +“gandhi”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+“mahatma” -“gandhi”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+“mahatma” |“gandhi”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+“mahatma gandhi”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Maven Pro"/>
                <a:ea typeface="Maven Pro"/>
                <a:cs typeface="Maven Pro"/>
                <a:sym typeface="Maven Pro"/>
              </a:rPr>
              <a:t>+“mahatma” * “gandhi”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88" name="Google Shape;388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>
            <p:ph type="ctrTitle"/>
          </p:nvPr>
        </p:nvSpPr>
        <p:spPr>
          <a:xfrm>
            <a:off x="2444250" y="327941"/>
            <a:ext cx="42555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</a:t>
            </a:r>
            <a:endParaRPr/>
          </a:p>
        </p:txBody>
      </p:sp>
      <p:sp>
        <p:nvSpPr>
          <p:cNvPr id="394" name="Google Shape;394;p28"/>
          <p:cNvSpPr txBox="1"/>
          <p:nvPr>
            <p:ph idx="1" type="subTitle"/>
          </p:nvPr>
        </p:nvSpPr>
        <p:spPr>
          <a:xfrm>
            <a:off x="675375" y="911825"/>
            <a:ext cx="7775700" cy="32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rabicPeriod"/>
            </a:pPr>
            <a:r>
              <a:rPr lang="en" sz="1400">
                <a:solidFill>
                  <a:srgbClr val="F3F3F3"/>
                </a:solidFill>
              </a:rPr>
              <a:t>Word limit:- 32</a:t>
            </a:r>
            <a:endParaRPr sz="14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rabicPeriod"/>
            </a:pPr>
            <a:r>
              <a:rPr lang="en" sz="1400">
                <a:solidFill>
                  <a:srgbClr val="F3F3F3"/>
                </a:solidFill>
              </a:rPr>
              <a:t>Stop words:- Where, How</a:t>
            </a:r>
            <a:endParaRPr sz="14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rabicPeriod"/>
            </a:pPr>
            <a:r>
              <a:rPr lang="en" sz="1400">
                <a:solidFill>
                  <a:srgbClr val="F3F3F3"/>
                </a:solidFill>
              </a:rPr>
              <a:t>Query processing is done from left to right</a:t>
            </a:r>
            <a:endParaRPr sz="14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rabicPeriod"/>
            </a:pPr>
            <a:r>
              <a:rPr lang="en" sz="1400">
                <a:solidFill>
                  <a:srgbClr val="F3F3F3"/>
                </a:solidFill>
              </a:rPr>
              <a:t>www.google.com/search?variable1=value1&amp;VA2=VU2</a:t>
            </a:r>
            <a:endParaRPr sz="14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rabicPeriod"/>
            </a:pPr>
            <a:r>
              <a:rPr lang="en" sz="1400">
                <a:solidFill>
                  <a:srgbClr val="F3F3F3"/>
                </a:solidFill>
              </a:rPr>
              <a:t>%20=space</a:t>
            </a:r>
            <a:endParaRPr sz="14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rabicPeriod"/>
            </a:pPr>
            <a:r>
              <a:rPr lang="en" sz="1400">
                <a:solidFill>
                  <a:srgbClr val="F3F3F3"/>
                </a:solidFill>
              </a:rPr>
              <a:t>%22=”</a:t>
            </a:r>
            <a:endParaRPr sz="14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highlight>
                <a:srgbClr val="00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rabicPeriod"/>
            </a:pPr>
            <a:r>
              <a:rPr lang="en" sz="1400">
                <a:solidFill>
                  <a:srgbClr val="F3F3F3"/>
                </a:solidFill>
                <a:highlight>
                  <a:schemeClr val="dk2"/>
                </a:highlight>
              </a:rPr>
              <a:t>Intext:password | passcode intext:username | userid | user filetype:csv</a:t>
            </a:r>
            <a:r>
              <a:rPr lang="en" sz="1400">
                <a:solidFill>
                  <a:srgbClr val="F3F3F3"/>
                </a:solidFill>
              </a:rPr>
              <a:t> </a:t>
            </a:r>
            <a:endParaRPr sz="1400">
              <a:solidFill>
                <a:srgbClr val="F3F3F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AutoNum type="arabicPeriod"/>
            </a:pPr>
            <a:r>
              <a:rPr lang="en" sz="1400">
                <a:solidFill>
                  <a:srgbClr val="F3F3F3"/>
                </a:solidFill>
                <a:highlight>
                  <a:srgbClr val="FF0000"/>
                </a:highlight>
              </a:rPr>
              <a:t>Intext:(password | passcode) intext:(username | userid | user) filetype:csv</a:t>
            </a:r>
            <a:endParaRPr sz="1400">
              <a:solidFill>
                <a:srgbClr val="F3F3F3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highlight>
                <a:srgbClr val="FF0000"/>
              </a:highlight>
            </a:endParaRPr>
          </a:p>
        </p:txBody>
      </p:sp>
      <p:sp>
        <p:nvSpPr>
          <p:cNvPr id="395" name="Google Shape;395;p2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ctrTitle"/>
          </p:nvPr>
        </p:nvSpPr>
        <p:spPr>
          <a:xfrm>
            <a:off x="373850" y="92200"/>
            <a:ext cx="8625900" cy="8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 Search Operator</a:t>
            </a:r>
            <a:endParaRPr/>
          </a:p>
        </p:txBody>
      </p:sp>
      <p:sp>
        <p:nvSpPr>
          <p:cNvPr id="401" name="Google Shape;401;p2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02" name="Google Shape;402;p29"/>
          <p:cNvGraphicFramePr/>
          <p:nvPr/>
        </p:nvGraphicFramePr>
        <p:xfrm>
          <a:off x="373850" y="72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{F1E895AD-6FEB-406F-BDE4-8795F523C87D}</a:tableStyleId>
              </a:tblPr>
              <a:tblGrid>
                <a:gridCol w="3291525"/>
                <a:gridCol w="45116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oprator:SearchTerm or operator:”Search Term” or operator:Search </a:t>
                      </a:r>
                      <a:r>
                        <a:rPr lang="en">
                          <a:highlight>
                            <a:srgbClr val="FF0000"/>
                          </a:highlight>
                        </a:rPr>
                        <a:t>Term</a:t>
                      </a:r>
                      <a:endParaRPr sz="1600">
                        <a:solidFill>
                          <a:schemeClr val="lt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Intitle: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allintitle: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filetype: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allintext: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site: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00FF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link:</a:t>
                      </a:r>
                      <a:endParaRPr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inanchor: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daterange: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cache: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Info: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related: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phonebook: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rphonebook: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bphonebook: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author: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</a:t>
                      </a: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nsubject: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msgid: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group: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"/>
          <p:cNvSpPr txBox="1"/>
          <p:nvPr>
            <p:ph type="ctrTitle"/>
          </p:nvPr>
        </p:nvSpPr>
        <p:spPr>
          <a:xfrm>
            <a:off x="484200" y="97100"/>
            <a:ext cx="8175600" cy="11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Intitle:google intitle:”index of”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408" name="Google Shape;408;p30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951975"/>
            <a:ext cx="5707151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900" y="2571738"/>
            <a:ext cx="603885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3550" y="-12"/>
            <a:ext cx="360045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>
            <p:ph type="ctrTitle"/>
          </p:nvPr>
        </p:nvSpPr>
        <p:spPr>
          <a:xfrm>
            <a:off x="127475" y="156525"/>
            <a:ext cx="50592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Intitle:”index of” “backup file”</a:t>
            </a:r>
            <a:endParaRPr/>
          </a:p>
        </p:txBody>
      </p:sp>
      <p:sp>
        <p:nvSpPr>
          <p:cNvPr id="418" name="Google Shape;418;p3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758138"/>
            <a:ext cx="4533900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112" y="0"/>
            <a:ext cx="4152899" cy="208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75" y="816925"/>
            <a:ext cx="294322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6213" y="729526"/>
            <a:ext cx="2396344" cy="1869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4350" y="2419350"/>
            <a:ext cx="51896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ctrTitle"/>
          </p:nvPr>
        </p:nvSpPr>
        <p:spPr>
          <a:xfrm>
            <a:off x="824000" y="208675"/>
            <a:ext cx="81003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Author </a:t>
            </a:r>
            <a:endParaRPr/>
          </a:p>
        </p:txBody>
      </p:sp>
      <p:sp>
        <p:nvSpPr>
          <p:cNvPr id="285" name="Google Shape;285;p14"/>
          <p:cNvSpPr txBox="1"/>
          <p:nvPr>
            <p:ph idx="1" type="subTitle"/>
          </p:nvPr>
        </p:nvSpPr>
        <p:spPr>
          <a:xfrm>
            <a:off x="952500" y="1242575"/>
            <a:ext cx="7886100" cy="3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aven Pro"/>
                <a:ea typeface="Maven Pro"/>
                <a:cs typeface="Maven Pro"/>
                <a:sym typeface="Maven Pro"/>
              </a:rPr>
              <a:t>Diploma in Cyber law</a:t>
            </a:r>
            <a:endParaRPr b="1" sz="2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aven Pro"/>
                <a:ea typeface="Maven Pro"/>
                <a:cs typeface="Maven Pro"/>
                <a:sym typeface="Maven Pro"/>
              </a:rPr>
              <a:t>Social engineering</a:t>
            </a:r>
            <a:endParaRPr b="1" sz="2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aven Pro"/>
                <a:ea typeface="Maven Pro"/>
                <a:cs typeface="Maven Pro"/>
                <a:sym typeface="Maven Pro"/>
              </a:rPr>
              <a:t>OSINT</a:t>
            </a:r>
            <a:endParaRPr b="1" sz="2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aven Pro"/>
                <a:ea typeface="Maven Pro"/>
                <a:cs typeface="Maven Pro"/>
                <a:sym typeface="Maven Pro"/>
              </a:rPr>
              <a:t>Digital Forensics</a:t>
            </a:r>
            <a:endParaRPr b="1" sz="2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aven Pro"/>
                <a:ea typeface="Maven Pro"/>
                <a:cs typeface="Maven Pro"/>
                <a:sym typeface="Maven Pro"/>
              </a:rPr>
              <a:t>Red teaming</a:t>
            </a:r>
            <a:endParaRPr b="1" sz="2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Maven Pro"/>
                <a:ea typeface="Maven Pro"/>
                <a:cs typeface="Maven Pro"/>
                <a:sym typeface="Maven Pro"/>
              </a:rPr>
              <a:t>Numismatics</a:t>
            </a:r>
            <a:endParaRPr b="1" sz="2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250"/>
            <a:ext cx="35052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51175"/>
            <a:ext cx="9194300" cy="38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>
            <p:ph type="ctrTitle"/>
          </p:nvPr>
        </p:nvSpPr>
        <p:spPr>
          <a:xfrm>
            <a:off x="63175" y="81468"/>
            <a:ext cx="4255500" cy="81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Inurl:admin index</a:t>
            </a:r>
            <a:endParaRPr/>
          </a:p>
        </p:txBody>
      </p:sp>
      <p:sp>
        <p:nvSpPr>
          <p:cNvPr id="439" name="Google Shape;439;p3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1074"/>
            <a:ext cx="9144001" cy="4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200" y="0"/>
            <a:ext cx="4193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-21475"/>
            <a:ext cx="49501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00" y="1125150"/>
            <a:ext cx="56769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825" y="0"/>
            <a:ext cx="2616167" cy="443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11275"/>
            <a:ext cx="9144001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75"/>
            <a:ext cx="43401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342" y="1613825"/>
            <a:ext cx="5450568" cy="3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5250" y="4"/>
            <a:ext cx="5328750" cy="22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1525" y="956100"/>
            <a:ext cx="3759699" cy="1777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"/>
          <p:cNvSpPr txBox="1"/>
          <p:nvPr>
            <p:ph type="ctrTitle"/>
          </p:nvPr>
        </p:nvSpPr>
        <p:spPr>
          <a:xfrm>
            <a:off x="53575" y="1339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intitle:index.of ws_ftp.log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13" y="-12"/>
            <a:ext cx="4143375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/>
          <p:nvPr>
            <p:ph type="ctrTitle"/>
          </p:nvPr>
        </p:nvSpPr>
        <p:spPr>
          <a:xfrm>
            <a:off x="106075" y="1029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intitle:index.of "server at"</a:t>
            </a:r>
            <a:endParaRPr/>
          </a:p>
        </p:txBody>
      </p:sp>
      <p:sp>
        <p:nvSpPr>
          <p:cNvPr id="485" name="Google Shape;485;p3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7" name="Google Shape;4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7325"/>
            <a:ext cx="3515025" cy="35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025" y="1652475"/>
            <a:ext cx="5628975" cy="34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501" y="0"/>
            <a:ext cx="4064500" cy="4015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9"/>
          <p:cNvSpPr txBox="1"/>
          <p:nvPr>
            <p:ph type="ctrTitle"/>
          </p:nvPr>
        </p:nvSpPr>
        <p:spPr>
          <a:xfrm>
            <a:off x="0" y="0"/>
            <a:ext cx="7490400" cy="7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intitle:index.of index.php.bak</a:t>
            </a:r>
            <a:endParaRPr sz="3000"/>
          </a:p>
        </p:txBody>
      </p:sp>
      <p:sp>
        <p:nvSpPr>
          <p:cNvPr id="495" name="Google Shape;495;p39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4648"/>
            <a:ext cx="3066750" cy="44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662" y="0"/>
            <a:ext cx="348832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3344" y="582450"/>
            <a:ext cx="3012301" cy="26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4125" y="2635300"/>
            <a:ext cx="3588243" cy="25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"/>
          <p:cNvSpPr txBox="1"/>
          <p:nvPr>
            <p:ph type="ctrTitle"/>
          </p:nvPr>
        </p:nvSpPr>
        <p:spPr>
          <a:xfrm>
            <a:off x="52475" y="-47100"/>
            <a:ext cx="7856100" cy="8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intitle:index.of inurl:0001</a:t>
            </a:r>
            <a:endParaRPr sz="3000"/>
          </a:p>
        </p:txBody>
      </p:sp>
      <p:sp>
        <p:nvSpPr>
          <p:cNvPr id="506" name="Google Shape;506;p40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8" name="Google Shape;5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8600"/>
            <a:ext cx="4927101" cy="181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350" y="0"/>
            <a:ext cx="4171650" cy="503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/>
          <p:nvPr>
            <p:ph type="ctrTitle"/>
          </p:nvPr>
        </p:nvSpPr>
        <p:spPr>
          <a:xfrm>
            <a:off x="53875" y="0"/>
            <a:ext cx="8990400" cy="109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filetype:cfg mrtg "target[*]" -sample -cvs -example</a:t>
            </a:r>
            <a:endParaRPr sz="3000"/>
          </a:p>
        </p:txBody>
      </p:sp>
      <p:sp>
        <p:nvSpPr>
          <p:cNvPr id="515" name="Google Shape;515;p4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5" y="978575"/>
            <a:ext cx="4625759" cy="21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050" y="539250"/>
            <a:ext cx="3759700" cy="24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658475"/>
            <a:ext cx="8972550" cy="24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ctrTitle"/>
          </p:nvPr>
        </p:nvSpPr>
        <p:spPr>
          <a:xfrm>
            <a:off x="824000" y="172444"/>
            <a:ext cx="4255500" cy="14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Things First</a:t>
            </a:r>
            <a:endParaRPr/>
          </a:p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824000" y="1351175"/>
            <a:ext cx="5022000" cy="29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legal?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we doing anything wrong?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expect at the end?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“we will search for vulnerable server and user, and will not exploit it”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www.routerpasswords.com</a:t>
            </a:r>
            <a:endParaRPr sz="1400"/>
          </a:p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350" y="620788"/>
            <a:ext cx="3324700" cy="32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2"/>
          <p:cNvSpPr txBox="1"/>
          <p:nvPr>
            <p:ph type="ctrTitle"/>
          </p:nvPr>
        </p:nvSpPr>
        <p:spPr>
          <a:xfrm>
            <a:off x="0" y="0"/>
            <a:ext cx="83451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filetype:xls username password email</a:t>
            </a:r>
            <a:endParaRPr sz="3000"/>
          </a:p>
        </p:txBody>
      </p:sp>
      <p:sp>
        <p:nvSpPr>
          <p:cNvPr id="525" name="Google Shape;525;p4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225"/>
            <a:ext cx="9144001" cy="438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3"/>
          <p:cNvSpPr txBox="1"/>
          <p:nvPr>
            <p:ph type="ctrTitle"/>
          </p:nvPr>
        </p:nvSpPr>
        <p:spPr>
          <a:xfrm>
            <a:off x="214300" y="69550"/>
            <a:ext cx="80703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collection framework</a:t>
            </a:r>
            <a:endParaRPr/>
          </a:p>
        </p:txBody>
      </p:sp>
      <p:sp>
        <p:nvSpPr>
          <p:cNvPr id="533" name="Google Shape;533;p43"/>
          <p:cNvSpPr txBox="1"/>
          <p:nvPr>
            <p:ph idx="1" type="subTitle"/>
          </p:nvPr>
        </p:nvSpPr>
        <p:spPr>
          <a:xfrm>
            <a:off x="214300" y="922550"/>
            <a:ext cx="87336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abhishek@gmail.com-&gt;abhishekatgmaildotcom-&gt;”</a:t>
            </a:r>
            <a:r>
              <a:rPr lang="en">
                <a:solidFill>
                  <a:srgbClr val="FFFFFF"/>
                </a:solidFill>
              </a:rPr>
              <a:t>abhishek at gmail dot com</a:t>
            </a:r>
            <a:r>
              <a:rPr lang="en">
                <a:solidFill>
                  <a:srgbClr val="FFFFFF"/>
                </a:solidFill>
              </a:rPr>
              <a:t>”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abhishek@gmail.com</a:t>
            </a:r>
            <a:r>
              <a:rPr lang="en">
                <a:solidFill>
                  <a:srgbClr val="FFFFFF"/>
                </a:solidFill>
              </a:rPr>
              <a:t>-&gt;”abhishek gmail com” -&gt;”</a:t>
            </a:r>
            <a:r>
              <a:rPr lang="en" u="sng">
                <a:solidFill>
                  <a:schemeClr val="hlink"/>
                </a:solidFill>
                <a:hlinkClick r:id="rId4"/>
              </a:rPr>
              <a:t>abhishek@gmail.com</a:t>
            </a:r>
            <a:r>
              <a:rPr lang="en">
                <a:solidFill>
                  <a:srgbClr val="FFFFFF"/>
                </a:solidFill>
              </a:rPr>
              <a:t>”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Steps for email verification:-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$host -t mx gmail.com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$telnet gmail-smtp-in.l.google.com 25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HELO test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abhishekpandey1103@gmail.com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quite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4" name="Google Shape;534;p4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/>
          <p:nvPr>
            <p:ph type="ctrTitle"/>
          </p:nvPr>
        </p:nvSpPr>
        <p:spPr>
          <a:xfrm>
            <a:off x="0" y="103825"/>
            <a:ext cx="4255500" cy="5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Exploits</a:t>
            </a:r>
            <a:endParaRPr/>
          </a:p>
        </p:txBody>
      </p:sp>
      <p:sp>
        <p:nvSpPr>
          <p:cNvPr id="540" name="Google Shape;540;p44"/>
          <p:cNvSpPr txBox="1"/>
          <p:nvPr>
            <p:ph idx="1" type="subTitle"/>
          </p:nvPr>
        </p:nvSpPr>
        <p:spPr>
          <a:xfrm>
            <a:off x="138175" y="7352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“#include&lt;stdio.h&gt;” usage exploit</a:t>
            </a:r>
            <a:endParaRPr/>
          </a:p>
        </p:txBody>
      </p:sp>
      <p:sp>
        <p:nvSpPr>
          <p:cNvPr id="541" name="Google Shape;541;p4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Google Shape;5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251" y="1250325"/>
            <a:ext cx="9144000" cy="38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0" name="Google Shape;5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8" name="Google Shape;5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7"/>
          <p:cNvSpPr txBox="1"/>
          <p:nvPr>
            <p:ph type="ctrTitle"/>
          </p:nvPr>
        </p:nvSpPr>
        <p:spPr>
          <a:xfrm>
            <a:off x="113875" y="152400"/>
            <a:ext cx="7233000" cy="46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filetype:reg HKEY_CURRENT_USER username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ext:pwd inurl:_vti_pvt inurl:(Service | authors | administrators)</a:t>
            </a:r>
            <a:endParaRPr sz="1800"/>
          </a:p>
        </p:txBody>
      </p:sp>
      <p:sp>
        <p:nvSpPr>
          <p:cNvPr id="564" name="Google Shape;564;p4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8"/>
          <p:cNvSpPr txBox="1"/>
          <p:nvPr>
            <p:ph type="ctrTitle"/>
          </p:nvPr>
        </p:nvSpPr>
        <p:spPr>
          <a:xfrm>
            <a:off x="116775" y="64275"/>
            <a:ext cx="7780800" cy="9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things that work:</a:t>
            </a:r>
            <a:endParaRPr/>
          </a:p>
        </p:txBody>
      </p:sp>
      <p:sp>
        <p:nvSpPr>
          <p:cNvPr id="571" name="Google Shape;571;p48"/>
          <p:cNvSpPr txBox="1"/>
          <p:nvPr>
            <p:ph idx="1" type="subTitle"/>
          </p:nvPr>
        </p:nvSpPr>
        <p:spPr>
          <a:xfrm>
            <a:off x="824000" y="922550"/>
            <a:ext cx="7995300" cy="3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| warning | “not found” | “for more information”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ogin | login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username | userid | employee.id \”your user name is”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 | passcode | ”your password is” reminder forgotten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Inurl:temp | inurl:tmp | inurl:backup | inurl:bak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Intranet | help.desk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/>
          <p:nvPr>
            <p:ph type="ctrTitle"/>
          </p:nvPr>
        </p:nvSpPr>
        <p:spPr>
          <a:xfrm>
            <a:off x="2444250" y="73966"/>
            <a:ext cx="4255500" cy="5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578" name="Google Shape;578;p49"/>
          <p:cNvSpPr txBox="1"/>
          <p:nvPr>
            <p:ph idx="1" type="subTitle"/>
          </p:nvPr>
        </p:nvSpPr>
        <p:spPr>
          <a:xfrm>
            <a:off x="824000" y="717450"/>
            <a:ext cx="8062500" cy="3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How to find user id and password of pages that are not written in english language?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https://cse.google.com/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0"/>
          <p:cNvSpPr txBox="1"/>
          <p:nvPr>
            <p:ph type="ctrTitle"/>
          </p:nvPr>
        </p:nvSpPr>
        <p:spPr>
          <a:xfrm>
            <a:off x="316500" y="142900"/>
            <a:ext cx="86421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prevent this attack</a:t>
            </a:r>
            <a:endParaRPr/>
          </a:p>
        </p:txBody>
      </p:sp>
      <p:sp>
        <p:nvSpPr>
          <p:cNvPr id="585" name="Google Shape;585;p50"/>
          <p:cNvSpPr txBox="1"/>
          <p:nvPr>
            <p:ph idx="1" type="subTitle"/>
          </p:nvPr>
        </p:nvSpPr>
        <p:spPr>
          <a:xfrm>
            <a:off x="316500" y="1519250"/>
            <a:ext cx="8234100" cy="27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/>
              <a:t>SOFTWARE DEFAULT SETTINGS AND PROGRAMS</a:t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A Good Solid Security Policy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Web Server </a:t>
            </a:r>
            <a:r>
              <a:rPr lang="en"/>
              <a:t>Safeguard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Directory Listings and Missing Index Files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Robots.txt: Preventing Caching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NOARCHIVE: The Cache “Killer”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Password-Protected Mechanisms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WIKTO by Sensepost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5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25" y="3825313"/>
            <a:ext cx="57245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625" y="4343375"/>
            <a:ext cx="469742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6" name="Google Shape;5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6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991" y="0"/>
            <a:ext cx="493700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-12"/>
            <a:ext cx="4619625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201400"/>
            <a:ext cx="4207000" cy="29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5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4" name="Google Shape;6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5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0" name="Google Shape;6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4163" y="2893425"/>
            <a:ext cx="315174" cy="2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56"/>
          <p:cNvSpPr txBox="1"/>
          <p:nvPr>
            <p:ph type="ctrTitle"/>
          </p:nvPr>
        </p:nvSpPr>
        <p:spPr>
          <a:xfrm>
            <a:off x="0" y="0"/>
            <a:ext cx="8763900" cy="7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Filters:</a:t>
            </a:r>
            <a:endParaRPr/>
          </a:p>
        </p:txBody>
      </p:sp>
      <p:sp>
        <p:nvSpPr>
          <p:cNvPr id="635" name="Google Shape;635;p56"/>
          <p:cNvSpPr txBox="1"/>
          <p:nvPr>
            <p:ph idx="1" type="subTitle"/>
          </p:nvPr>
        </p:nvSpPr>
        <p:spPr>
          <a:xfrm>
            <a:off x="167125" y="882475"/>
            <a:ext cx="8043900" cy="3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city:”City name”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</a:t>
            </a:r>
            <a:r>
              <a:rPr lang="en" sz="2400"/>
              <a:t>ountry:”country code”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</a:t>
            </a:r>
            <a:r>
              <a:rPr lang="en" sz="2400"/>
              <a:t>ort:port_number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os:”OS Name”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g</a:t>
            </a:r>
            <a:r>
              <a:rPr lang="en" sz="2400"/>
              <a:t>eo:longitud, </a:t>
            </a:r>
            <a:r>
              <a:rPr lang="en" sz="2400"/>
              <a:t>latitude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net:ip_or_range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Hostname:host_name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highlight>
                  <a:schemeClr val="lt2"/>
                </a:highlight>
              </a:rPr>
              <a:t>before:DD/MM/YY</a:t>
            </a:r>
            <a:endParaRPr sz="2400">
              <a:highlight>
                <a:schemeClr val="lt2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highlight>
                  <a:schemeClr val="lt2"/>
                </a:highlight>
              </a:rPr>
              <a:t>after:DD/MM/YY</a:t>
            </a:r>
            <a:endParaRPr sz="2400">
              <a:highlight>
                <a:schemeClr val="lt2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>
                <a:highlight>
                  <a:srgbClr val="00FF00"/>
                </a:highlight>
              </a:rPr>
              <a:t>What you want?</a:t>
            </a:r>
            <a:endParaRPr sz="2400">
              <a:highlight>
                <a:srgbClr val="00FF00"/>
              </a:highlight>
            </a:endParaRPr>
          </a:p>
        </p:txBody>
      </p:sp>
      <p:sp>
        <p:nvSpPr>
          <p:cNvPr id="636" name="Google Shape;636;p5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8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9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9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0" name="Google Shape;6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0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60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ctrTitle"/>
          </p:nvPr>
        </p:nvSpPr>
        <p:spPr>
          <a:xfrm>
            <a:off x="824000" y="118874"/>
            <a:ext cx="4255500" cy="58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310" name="Google Shape;310;p17"/>
          <p:cNvSpPr txBox="1"/>
          <p:nvPr>
            <p:ph idx="1" type="subTitle"/>
          </p:nvPr>
        </p:nvSpPr>
        <p:spPr>
          <a:xfrm>
            <a:off x="824000" y="890400"/>
            <a:ext cx="4255500" cy="3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Google Hacking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Basic of google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does google work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Advance </a:t>
            </a:r>
            <a:r>
              <a:rPr lang="en"/>
              <a:t>operator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Hacking Basics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Document Grinding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Hacking Google services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to protect yourself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Shodan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Basic of shodan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How does shodan work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...many more</a:t>
            </a:r>
            <a:endParaRPr/>
          </a:p>
        </p:txBody>
      </p:sp>
      <p:sp>
        <p:nvSpPr>
          <p:cNvPr id="311" name="Google Shape;311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2"/>
          <p:cNvSpPr txBox="1"/>
          <p:nvPr>
            <p:ph type="ctrTitle"/>
          </p:nvPr>
        </p:nvSpPr>
        <p:spPr>
          <a:xfrm>
            <a:off x="0" y="-12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References: </a:t>
            </a:r>
            <a:endParaRPr/>
          </a:p>
        </p:txBody>
      </p:sp>
      <p:sp>
        <p:nvSpPr>
          <p:cNvPr id="682" name="Google Shape;682;p62"/>
          <p:cNvSpPr txBox="1"/>
          <p:nvPr>
            <p:ph idx="1" type="subTitle"/>
          </p:nvPr>
        </p:nvSpPr>
        <p:spPr>
          <a:xfrm>
            <a:off x="90900" y="1299775"/>
            <a:ext cx="44811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https://www.exploit-db.com/google-hacking-database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ShodanDork  GitHub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6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4" name="Google Shape;6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209" y="0"/>
            <a:ext cx="43238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3"/>
          <p:cNvSpPr txBox="1"/>
          <p:nvPr>
            <p:ph type="ctrTitle"/>
          </p:nvPr>
        </p:nvSpPr>
        <p:spPr>
          <a:xfrm>
            <a:off x="824000" y="196400"/>
            <a:ext cx="7916400" cy="10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uture guidance</a:t>
            </a:r>
            <a:endParaRPr/>
          </a:p>
        </p:txBody>
      </p:sp>
      <p:sp>
        <p:nvSpPr>
          <p:cNvPr id="690" name="Google Shape;690;p63"/>
          <p:cNvSpPr txBox="1"/>
          <p:nvPr>
            <p:ph idx="1" type="subTitle"/>
          </p:nvPr>
        </p:nvSpPr>
        <p:spPr>
          <a:xfrm>
            <a:off x="824000" y="1301225"/>
            <a:ext cx="8235300" cy="29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https://www.exploit-db.com/google-hacking-database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https://github.com/humblelad/Shodan-Dorks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https://github.com/techgaun/github-dorks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https://github.com/gwen001/github-search/blob/master/dorks.txt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"/>
          <p:cNvSpPr txBox="1"/>
          <p:nvPr>
            <p:ph type="ctrTitle"/>
          </p:nvPr>
        </p:nvSpPr>
        <p:spPr>
          <a:xfrm>
            <a:off x="-3998900" y="1172025"/>
            <a:ext cx="38949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Sir. D</a:t>
            </a:r>
            <a:r>
              <a:rPr lang="en" sz="2400"/>
              <a:t>inesh O Bareja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the P</a:t>
            </a:r>
            <a:r>
              <a:rPr lang="en" sz="2400"/>
              <a:t>articipant</a:t>
            </a:r>
            <a:endParaRPr sz="2400"/>
          </a:p>
        </p:txBody>
      </p:sp>
      <p:sp>
        <p:nvSpPr>
          <p:cNvPr id="697" name="Google Shape;697;p64"/>
          <p:cNvSpPr txBox="1"/>
          <p:nvPr>
            <p:ph idx="1" type="subTitle"/>
          </p:nvPr>
        </p:nvSpPr>
        <p:spPr>
          <a:xfrm>
            <a:off x="63175" y="1263050"/>
            <a:ext cx="5510100" cy="12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Pandeyabhishek1103@gmail.com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https://in.linkedin.com/in/abhishekpandey1103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698" name="Google Shape;698;p6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9" name="Google Shape;69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800" y="0"/>
            <a:ext cx="3547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6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7" name="Google Shape;70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4000" cy="5043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9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145" y="0"/>
            <a:ext cx="93365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ctrTitle"/>
          </p:nvPr>
        </p:nvSpPr>
        <p:spPr>
          <a:xfrm>
            <a:off x="2184875" y="90967"/>
            <a:ext cx="4255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333" name="Google Shape;333;p20"/>
          <p:cNvSpPr txBox="1"/>
          <p:nvPr>
            <p:ph idx="1" type="subTitle"/>
          </p:nvPr>
        </p:nvSpPr>
        <p:spPr>
          <a:xfrm>
            <a:off x="824000" y="847550"/>
            <a:ext cx="75774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SzPts val="6000"/>
              <a:buAutoNum type="arabicPeriod"/>
            </a:pPr>
            <a:r>
              <a:rPr lang="en" sz="6000"/>
              <a:t>User</a:t>
            </a:r>
            <a:endParaRPr sz="6000"/>
          </a:p>
          <a:p>
            <a:pPr indent="-609600" lvl="0" marL="457200" rtl="0" algn="l">
              <a:spcBef>
                <a:spcPts val="0"/>
              </a:spcBef>
              <a:spcAft>
                <a:spcPts val="0"/>
              </a:spcAft>
              <a:buSzPts val="6000"/>
              <a:buAutoNum type="arabicPeriod"/>
            </a:pPr>
            <a:r>
              <a:rPr lang="en" sz="6000"/>
              <a:t>Hacker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59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